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анила Шурдук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780"/>
    <a:srgbClr val="3A66B4"/>
    <a:srgbClr val="517BC7"/>
    <a:srgbClr val="3862AE"/>
    <a:srgbClr val="AABFE4"/>
    <a:srgbClr val="3C4574"/>
    <a:srgbClr val="355EA9"/>
    <a:srgbClr val="305598"/>
    <a:srgbClr val="2D4F8B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87" d="100"/>
          <a:sy n="87" d="100"/>
        </p:scale>
        <p:origin x="-2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921A-2F42-49AB-AC2E-456DADE87332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49D1-8D16-4D58-8C79-C8DC777FC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855-4E03-4869-AC55-176E99574244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7432-F120-43AC-B61A-0CD6DD88E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6BCE-CAC1-4EF8-939E-D1C73D01814F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3059-79E7-464D-91BA-BEDC17BB0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44A8-F5A7-4999-9DE3-DFEF7C3BC39B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D007-0E35-4F72-A974-D7D4E3536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4C0F-420F-49F9-8800-3D04F76B45BE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FE5-B9EE-4DD8-83CE-743A60F8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B7B5-152A-466E-B9A4-DB58A8A1AA6D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4736-11DB-4086-9138-8E12B962C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C399-B3A5-4F4A-A6CE-37796FC2C1BB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A8E4-530C-4CAB-9FEF-D854D5860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0B24-9D79-4DF5-862E-509DBBE5AF67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FA08-7D08-4B21-A780-1C28CA80B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2D34-34D3-4775-857A-D47691BDF0F8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05DE-A02E-4677-9647-199482BE4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55AE-08A2-427F-B834-F8EF1F0C82F7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B313-7F4A-4E0C-9F20-9605C7CC4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8CE3-2760-4B5F-B5AF-6E32A48929B9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FCFB-0F03-463B-88D9-CE7FE6DA1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AEE">
                <a:alpha val="0"/>
                <a:lumMod val="9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6B560-7BA3-46C1-A80D-201B8A3A8B42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FA4AC-DF07-48B6-A92A-826FFC511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1863" y="820738"/>
            <a:ext cx="7788275" cy="273208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 Medium" pitchFamily="50" charset="-52"/>
                <a:ea typeface="Microsoft JhengHei Light"/>
                <a:cs typeface="Microsoft JhengHei Light"/>
              </a:rPr>
              <a:t>Самарские памятники посвященные Великой Отечественной войне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4743" y="3748577"/>
            <a:ext cx="5018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Montserrat SemiBold" pitchFamily="50" charset="-52"/>
              </a:rPr>
              <a:t>Проект выполнил:</a:t>
            </a:r>
          </a:p>
          <a:p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Montserrat SemiBold" pitchFamily="50" charset="-52"/>
              </a:rPr>
              <a:t>Шурдуков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Montserrat SemiBold" pitchFamily="50" charset="-52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tserrat SemiBold" pitchFamily="50" charset="-52"/>
              </a:rPr>
              <a:t>Данила, обучающийся объединения «Моделист-конструктор»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tserrat SemiBold" pitchFamily="50" charset="-52"/>
              </a:rPr>
              <a:t>Педагог: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tserrat SemiBold" pitchFamily="50" charset="-52"/>
              </a:rPr>
              <a:t>Самофалов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tserrat SemiBold" pitchFamily="50" charset="-52"/>
              </a:rPr>
              <a:t> М.В.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Montserrat SemiBold" pitchFamily="50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30559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96013" cy="6858000"/>
          </a:xfrm>
          <a:prstGeom prst="rect">
            <a:avLst/>
          </a:prstGeom>
          <a:solidFill>
            <a:srgbClr val="344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47675" y="474346"/>
            <a:ext cx="527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Аллея Соловецких юнг</a:t>
            </a:r>
            <a:r>
              <a:rPr lang="ru-RU" sz="2800" dirty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428624" y="1430338"/>
            <a:ext cx="53387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На Старой набережной Самары от Речного вокзала до ул. Некрасовской, где установлен памятный мемориальный комплекс находится аллея Соловецких юнг, посвященная молодым героям — самарцам, юнгам Великой отечественной войны.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/>
            </a:r>
            <a:br>
              <a:rPr lang="ru-RU" b="1" dirty="0">
                <a:solidFill>
                  <a:schemeClr val="bg1"/>
                </a:solidFill>
                <a:latin typeface="Montserrat ExtraBold" panose="00000900000000000000" pitchFamily="2" charset="-52"/>
              </a:rPr>
            </a:br>
            <a:r>
              <a:rPr lang="ru-RU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Начало аллеи располагается на том месте, откуда в школу Соловецких юнг, созданную в 1942 году для подготовки кадров Северного флота, ушли более 700 мальчиков-добровольцев. После учебы ребята воевали на боевых кораблях наряду со взрослыми. Более половины юных героев не вернулись домой.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533707" y="1101367"/>
            <a:ext cx="1108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488" name="Picture 8" descr="X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795" y="1673225"/>
            <a:ext cx="5092581" cy="3826837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6532614" y="1493778"/>
            <a:ext cx="0" cy="394015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22"/>
          <p:cNvCxnSpPr>
            <a:cxnSpLocks/>
          </p:cNvCxnSpPr>
          <p:nvPr/>
        </p:nvCxnSpPr>
        <p:spPr>
          <a:xfrm>
            <a:off x="6512950" y="1503615"/>
            <a:ext cx="379463" cy="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22"/>
          <p:cNvCxnSpPr>
            <a:cxnSpLocks/>
          </p:cNvCxnSpPr>
          <p:nvPr/>
        </p:nvCxnSpPr>
        <p:spPr>
          <a:xfrm>
            <a:off x="11562734" y="5662001"/>
            <a:ext cx="373319" cy="9832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22"/>
          <p:cNvCxnSpPr>
            <a:cxnSpLocks/>
          </p:cNvCxnSpPr>
          <p:nvPr/>
        </p:nvCxnSpPr>
        <p:spPr>
          <a:xfrm flipV="1">
            <a:off x="11916389" y="5338918"/>
            <a:ext cx="0" cy="323084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55EA9"/>
            </a:gs>
            <a:gs pos="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384379" y="1603810"/>
            <a:ext cx="5914922" cy="4239342"/>
          </a:xfrm>
          <a:prstGeom prst="rect">
            <a:avLst/>
          </a:prstGeom>
          <a:gradFill>
            <a:gsLst>
              <a:gs pos="0">
                <a:srgbClr val="002774"/>
              </a:gs>
              <a:gs pos="22000">
                <a:schemeClr val="accent1">
                  <a:lumMod val="75000"/>
                </a:schemeClr>
              </a:gs>
              <a:gs pos="100000">
                <a:srgbClr val="A0B8E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cs typeface="Arial" charset="0"/>
              </a:rPr>
              <a:t>Памятник построен и открыт в посёлке Алексеевка города Кинель Самарской области 7 мая 1995 года к 50-летию Победы. Это памятник матери, у которой война забрала всех девятерых сыновей: шестеро погибли на фронте. Прасковья </a:t>
            </a:r>
            <a:r>
              <a:rPr lang="ru-RU" sz="2000" dirty="0" err="1">
                <a:solidFill>
                  <a:schemeClr val="bg1"/>
                </a:solidFill>
                <a:latin typeface="Montserrat Black" panose="00000A00000000000000" pitchFamily="2" charset="-52"/>
                <a:cs typeface="Arial" charset="0"/>
              </a:rPr>
              <a:t>Еремеевна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cs typeface="Arial" charset="0"/>
              </a:rPr>
              <a:t> такого не выдержала и умерла от сердечного приступа в 1943-ем году. Еще трое сыновей вернулись в родной опустевший дом, но, тяжело раненные, скоро умерли.</a:t>
            </a:r>
            <a:r>
              <a:rPr lang="ru-RU" sz="2000" dirty="0">
                <a:solidFill>
                  <a:schemeClr val="tx1"/>
                </a:solidFill>
                <a:latin typeface="Montserrat Black" panose="00000A00000000000000" pitchFamily="2" charset="-52"/>
                <a:cs typeface="Arial" charset="0"/>
              </a:rPr>
              <a:t> 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92714" y="141256"/>
            <a:ext cx="60982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C4574"/>
                </a:solidFill>
                <a:latin typeface="Montserrat Black" panose="00000A00000000000000" pitchFamily="2" charset="-52"/>
              </a:rPr>
              <a:t>Памятник семье </a:t>
            </a:r>
            <a:r>
              <a:rPr lang="ru-RU" sz="3200" b="1" dirty="0" err="1">
                <a:solidFill>
                  <a:srgbClr val="3C4574"/>
                </a:solidFill>
                <a:latin typeface="Montserrat Black" panose="00000A00000000000000" pitchFamily="2" charset="-52"/>
              </a:rPr>
              <a:t>Володичкиных</a:t>
            </a:r>
            <a:endParaRPr lang="ru-RU" sz="3200" b="1" dirty="0">
              <a:solidFill>
                <a:srgbClr val="3C4574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21518" name="Picture 14" descr="img6"/>
          <p:cNvPicPr>
            <a:picLocks noChangeAspect="1" noChangeArrowheads="1"/>
          </p:cNvPicPr>
          <p:nvPr/>
        </p:nvPicPr>
        <p:blipFill>
          <a:blip r:embed="rId2"/>
          <a:srcRect l="56163" t="4675" r="4167" b="4004"/>
          <a:stretch>
            <a:fillRect/>
          </a:stretch>
        </p:blipFill>
        <p:spPr bwMode="auto">
          <a:xfrm>
            <a:off x="7914744" y="681678"/>
            <a:ext cx="2996912" cy="5172458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B9F1692-BCF5-453D-BFD7-08844EC5A15D}"/>
              </a:ext>
            </a:extLst>
          </p:cNvPr>
          <p:cNvCxnSpPr>
            <a:cxnSpLocks/>
          </p:cNvCxnSpPr>
          <p:nvPr/>
        </p:nvCxnSpPr>
        <p:spPr>
          <a:xfrm flipV="1">
            <a:off x="7600336" y="462116"/>
            <a:ext cx="0" cy="370149"/>
          </a:xfrm>
          <a:prstGeom prst="line">
            <a:avLst/>
          </a:prstGeom>
          <a:ln w="3810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8E89982-2134-4A16-A10A-6FDC2197A165}"/>
              </a:ext>
            </a:extLst>
          </p:cNvPr>
          <p:cNvCxnSpPr>
            <a:cxnSpLocks/>
          </p:cNvCxnSpPr>
          <p:nvPr/>
        </p:nvCxnSpPr>
        <p:spPr>
          <a:xfrm flipV="1">
            <a:off x="7600336" y="478304"/>
            <a:ext cx="388374" cy="1"/>
          </a:xfrm>
          <a:prstGeom prst="line">
            <a:avLst/>
          </a:prstGeom>
          <a:ln w="3810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4344ED2-FA70-4812-BC4B-697866A0CD7F}"/>
              </a:ext>
            </a:extLst>
          </p:cNvPr>
          <p:cNvCxnSpPr>
            <a:cxnSpLocks/>
          </p:cNvCxnSpPr>
          <p:nvPr/>
        </p:nvCxnSpPr>
        <p:spPr>
          <a:xfrm flipV="1">
            <a:off x="11125507" y="5687359"/>
            <a:ext cx="0" cy="370149"/>
          </a:xfrm>
          <a:prstGeom prst="line">
            <a:avLst/>
          </a:prstGeom>
          <a:ln w="3810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ACA7B8B-FDCD-4C42-90D9-F3468FFDFA3C}"/>
              </a:ext>
            </a:extLst>
          </p:cNvPr>
          <p:cNvCxnSpPr>
            <a:cxnSpLocks/>
          </p:cNvCxnSpPr>
          <p:nvPr/>
        </p:nvCxnSpPr>
        <p:spPr>
          <a:xfrm flipV="1">
            <a:off x="10722385" y="6057508"/>
            <a:ext cx="417870" cy="1"/>
          </a:xfrm>
          <a:prstGeom prst="line">
            <a:avLst/>
          </a:prstGeom>
          <a:ln w="3810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AABFE4"/>
            </a:gs>
            <a:gs pos="0">
              <a:schemeClr val="accent1">
                <a:lumMod val="7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FFA69DEE-B91B-4F8E-8525-2B837DFD6E43}"/>
              </a:ext>
            </a:extLst>
          </p:cNvPr>
          <p:cNvSpPr/>
          <p:nvPr/>
        </p:nvSpPr>
        <p:spPr>
          <a:xfrm>
            <a:off x="6912076" y="194740"/>
            <a:ext cx="5024285" cy="6422370"/>
          </a:xfrm>
          <a:prstGeom prst="roundRect">
            <a:avLst/>
          </a:prstGeom>
          <a:gradFill>
            <a:gsLst>
              <a:gs pos="100000">
                <a:srgbClr val="3A66B4"/>
              </a:gs>
              <a:gs pos="0">
                <a:srgbClr val="28478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8" name="Picture 8" descr="16b"/>
          <p:cNvPicPr>
            <a:picLocks noChangeAspect="1" noChangeArrowheads="1"/>
          </p:cNvPicPr>
          <p:nvPr/>
        </p:nvPicPr>
        <p:blipFill>
          <a:blip r:embed="rId2"/>
          <a:srcRect l="528" t="8165" r="278" b="9665"/>
          <a:stretch>
            <a:fillRect/>
          </a:stretch>
        </p:blipFill>
        <p:spPr bwMode="auto">
          <a:xfrm>
            <a:off x="529339" y="1295138"/>
            <a:ext cx="4103936" cy="42215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65742" y="1516432"/>
            <a:ext cx="43198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12 сентября 2015 года в Самаре на окраине города, на Безымянке состоялось торжественная церемония открытия скульптурной композиции «Женщина-мать». Памятник, в первую очередь, посвящен женщинам, перенесшим все тяготы Великой Отечественной войны. В годы войны хрупким женщинам, девушкам пришлось встать за станки, на заводах и фабриках они выполняли далеко не женскую работу.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F63FC6-17A0-4A00-BBD5-41C59DE954A0}"/>
              </a:ext>
            </a:extLst>
          </p:cNvPr>
          <p:cNvSpPr txBox="1"/>
          <p:nvPr/>
        </p:nvSpPr>
        <p:spPr>
          <a:xfrm>
            <a:off x="523819" y="194740"/>
            <a:ext cx="473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Женщина-мать</a:t>
            </a:r>
            <a:endParaRPr lang="ru-RU" sz="3200" dirty="0">
              <a:latin typeface="Montserrat Black" panose="00000A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B0B312-72DC-4226-A1AA-810CD7BDE060}"/>
              </a:ext>
            </a:extLst>
          </p:cNvPr>
          <p:cNvSpPr txBox="1"/>
          <p:nvPr/>
        </p:nvSpPr>
        <p:spPr>
          <a:xfrm>
            <a:off x="7365742" y="389646"/>
            <a:ext cx="4570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Montserrat Black" panose="00000A00000000000000" pitchFamily="2" charset="-52"/>
              </a:rPr>
              <a:t>Информация о памятнике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A23642C-065D-4191-877A-C1E0E5534CAB}"/>
              </a:ext>
            </a:extLst>
          </p:cNvPr>
          <p:cNvCxnSpPr>
            <a:cxnSpLocks/>
          </p:cNvCxnSpPr>
          <p:nvPr/>
        </p:nvCxnSpPr>
        <p:spPr>
          <a:xfrm>
            <a:off x="7464064" y="1292030"/>
            <a:ext cx="932684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636BA4A-276F-4E01-B3BB-A24973967C97}"/>
              </a:ext>
            </a:extLst>
          </p:cNvPr>
          <p:cNvCxnSpPr>
            <a:cxnSpLocks/>
          </p:cNvCxnSpPr>
          <p:nvPr/>
        </p:nvCxnSpPr>
        <p:spPr>
          <a:xfrm flipV="1">
            <a:off x="294967" y="1068152"/>
            <a:ext cx="0" cy="44828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F061D1D-7BE5-4FF1-9F5D-A1182A425D04}"/>
              </a:ext>
            </a:extLst>
          </p:cNvPr>
          <p:cNvCxnSpPr>
            <a:cxnSpLocks/>
          </p:cNvCxnSpPr>
          <p:nvPr/>
        </p:nvCxnSpPr>
        <p:spPr>
          <a:xfrm>
            <a:off x="285637" y="1087816"/>
            <a:ext cx="43482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13A8FAF-5B7A-46AB-9D31-EFF280F2A4F2}"/>
              </a:ext>
            </a:extLst>
          </p:cNvPr>
          <p:cNvCxnSpPr>
            <a:cxnSpLocks/>
          </p:cNvCxnSpPr>
          <p:nvPr/>
        </p:nvCxnSpPr>
        <p:spPr>
          <a:xfrm flipV="1">
            <a:off x="4807975" y="5267339"/>
            <a:ext cx="0" cy="44828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C22AE14-6297-4EFC-ADB1-21ABE05419D6}"/>
              </a:ext>
            </a:extLst>
          </p:cNvPr>
          <p:cNvCxnSpPr>
            <a:cxnSpLocks/>
          </p:cNvCxnSpPr>
          <p:nvPr/>
        </p:nvCxnSpPr>
        <p:spPr>
          <a:xfrm>
            <a:off x="4392384" y="1087816"/>
            <a:ext cx="45272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F17254D9-0F33-4701-A2B8-2425260BCE26}"/>
              </a:ext>
            </a:extLst>
          </p:cNvPr>
          <p:cNvCxnSpPr>
            <a:cxnSpLocks/>
          </p:cNvCxnSpPr>
          <p:nvPr/>
        </p:nvCxnSpPr>
        <p:spPr>
          <a:xfrm flipV="1">
            <a:off x="4827639" y="1067502"/>
            <a:ext cx="0" cy="44828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C33F8D6-1E06-4C9C-9DBA-D8281EFFB0A2}"/>
              </a:ext>
            </a:extLst>
          </p:cNvPr>
          <p:cNvCxnSpPr>
            <a:cxnSpLocks/>
          </p:cNvCxnSpPr>
          <p:nvPr/>
        </p:nvCxnSpPr>
        <p:spPr>
          <a:xfrm>
            <a:off x="4382552" y="5724526"/>
            <a:ext cx="437535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51430BD-74FC-45E7-B26B-6A70F1B1141C}"/>
              </a:ext>
            </a:extLst>
          </p:cNvPr>
          <p:cNvCxnSpPr>
            <a:cxnSpLocks/>
          </p:cNvCxnSpPr>
          <p:nvPr/>
        </p:nvCxnSpPr>
        <p:spPr>
          <a:xfrm flipV="1">
            <a:off x="294967" y="5293383"/>
            <a:ext cx="0" cy="44828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2BB5E9A4-990D-42FC-9EFF-A224BDA0E1F9}"/>
              </a:ext>
            </a:extLst>
          </p:cNvPr>
          <p:cNvCxnSpPr>
            <a:cxnSpLocks/>
          </p:cNvCxnSpPr>
          <p:nvPr/>
        </p:nvCxnSpPr>
        <p:spPr>
          <a:xfrm>
            <a:off x="292320" y="5724526"/>
            <a:ext cx="42007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8000">
              <a:srgbClr val="AABFE4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>
          <a:xfrm>
            <a:off x="838200" y="1675733"/>
            <a:ext cx="10515600" cy="2955925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FAB560-97C3-44C0-98B5-CAE300689C11}"/>
              </a:ext>
            </a:extLst>
          </p:cNvPr>
          <p:cNvSpPr txBox="1"/>
          <p:nvPr/>
        </p:nvSpPr>
        <p:spPr>
          <a:xfrm>
            <a:off x="3733800" y="180747"/>
            <a:ext cx="750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DD9EF"/>
                </a:solidFill>
                <a:latin typeface="Montserrat Black" panose="00000A00000000000000" pitchFamily="2" charset="-52"/>
              </a:rPr>
              <a:t>Идея проекта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87363" y="1282472"/>
            <a:ext cx="111410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000" i="1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-52"/>
              </a:rPr>
              <a:t>В годы Великой Отечественной войны наш город Самара имел статус запасной столицы. Сюда эвакуировали дипломатические представительства, промышленные предприятия и многое другое. Тысячи наших земляков сражались на фронте. Чтобы потомки помнили об этом, в областной столице и других городах Самарской области установлено множество памятников. Мы решили сделать подборку некоторых из мемориальных сооружений.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1">
                <a:lumMod val="95000"/>
              </a:schemeClr>
            </a:gs>
            <a:gs pos="84000">
              <a:schemeClr val="bg1">
                <a:alpha val="0"/>
                <a:lumMod val="0"/>
                <a:lumOff val="100000"/>
              </a:schemeClr>
            </a:gs>
            <a:gs pos="0">
              <a:srgbClr val="002F8E"/>
            </a:gs>
            <a:gs pos="22000">
              <a:schemeClr val="bg1">
                <a:alpha val="86000"/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28"/>
          <p:cNvSpPr/>
          <p:nvPr/>
        </p:nvSpPr>
        <p:spPr>
          <a:xfrm>
            <a:off x="7702550" y="692150"/>
            <a:ext cx="3783013" cy="5321300"/>
          </a:xfrm>
          <a:prstGeom prst="roundRect">
            <a:avLst/>
          </a:prstGeom>
          <a:gradFill>
            <a:gsLst>
              <a:gs pos="84000">
                <a:srgbClr val="344178"/>
              </a:gs>
              <a:gs pos="33000">
                <a:srgbClr val="5366B5"/>
              </a:gs>
              <a:gs pos="0">
                <a:srgbClr val="D4D2D2"/>
              </a:gs>
            </a:gsLst>
            <a:lin ang="2700000" scaled="1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7813675" y="1182688"/>
            <a:ext cx="3308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200">
                <a:solidFill>
                  <a:schemeClr val="bg1"/>
                </a:solidFill>
                <a:latin typeface="Montserrat SemiBold" pitchFamily="50" charset="-52"/>
                <a:ea typeface="Microsoft JhengHei UI Light"/>
                <a:cs typeface="Microsoft JhengHei UI Light"/>
              </a:rPr>
              <a:t>Вечный огонь монумента был зажжен 5 сентября 1971 года в память о 225 тысячах уроженцах Куйбышевской области, павших на полях сражений. С тех пор он ни разу не был погашен.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588" y="484188"/>
            <a:ext cx="5849937" cy="1606550"/>
          </a:xfrm>
          <a:prstGeom prst="rect">
            <a:avLst/>
          </a:prstGeom>
          <a:solidFill>
            <a:srgbClr val="344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069975" y="595313"/>
            <a:ext cx="51736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Montserrat" pitchFamily="50" charset="-52"/>
              </a:rPr>
              <a:t>Горельеф «Скорбящей Матери-Родине» на площади Славы</a:t>
            </a:r>
            <a:endParaRPr lang="ru-RU" sz="2800">
              <a:latin typeface="Montserrat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2325688"/>
            <a:ext cx="5849937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 flipV="1">
            <a:off x="7578725" y="457200"/>
            <a:ext cx="0" cy="844550"/>
          </a:xfrm>
          <a:prstGeom prst="line">
            <a:avLst/>
          </a:prstGeom>
          <a:ln w="57150">
            <a:solidFill>
              <a:srgbClr val="9AABC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/>
          </p:cNvCxnSpPr>
          <p:nvPr/>
        </p:nvCxnSpPr>
        <p:spPr>
          <a:xfrm flipH="1">
            <a:off x="7550150" y="457200"/>
            <a:ext cx="873125" cy="14288"/>
          </a:xfrm>
          <a:prstGeom prst="line">
            <a:avLst/>
          </a:prstGeom>
          <a:ln w="57150">
            <a:solidFill>
              <a:srgbClr val="9AABC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11236325" y="6151563"/>
            <a:ext cx="415925" cy="0"/>
          </a:xfrm>
          <a:prstGeom prst="line">
            <a:avLst/>
          </a:prstGeom>
          <a:ln w="57150">
            <a:solidFill>
              <a:srgbClr val="34417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V="1">
            <a:off x="11623675" y="5749925"/>
            <a:ext cx="0" cy="428625"/>
          </a:xfrm>
          <a:prstGeom prst="line">
            <a:avLst/>
          </a:prstGeom>
          <a:ln w="57150">
            <a:solidFill>
              <a:srgbClr val="34417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196013" y="0"/>
            <a:ext cx="5995987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3000">
                <a:srgbClr val="D3DEF1"/>
              </a:gs>
              <a:gs pos="66660">
                <a:srgbClr val="ABC0E4"/>
              </a:gs>
              <a:gs pos="86000">
                <a:srgbClr val="8E9ACE"/>
              </a:gs>
              <a:gs pos="100000">
                <a:srgbClr val="34417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196013" cy="6858000"/>
          </a:xfrm>
          <a:prstGeom prst="rect">
            <a:avLst/>
          </a:prstGeom>
          <a:solidFill>
            <a:srgbClr val="344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23875" y="647700"/>
            <a:ext cx="5532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tserrat Black" panose="00000A00000000000000" pitchFamily="2" charset="-52"/>
              </a:rPr>
              <a:t>Самолет-штурмовик Ил-2</a:t>
            </a: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523875" y="452438"/>
            <a:ext cx="1716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Исторические место - отзыв о Памятник самолету Ил-2, Самар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1925" y="1276350"/>
            <a:ext cx="5365750" cy="417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23875" y="1389063"/>
            <a:ext cx="48514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FFFFFF"/>
                </a:solidFill>
                <a:latin typeface="Montserrat ExtraBold" panose="00000900000000000000" pitchFamily="2" charset="-52"/>
              </a:rPr>
              <a:t>Эту боевую машину, которую производили на Куйбышевском авиационном завод, </a:t>
            </a:r>
            <a:r>
              <a:rPr lang="ru-RU" sz="2200" b="1" dirty="0">
                <a:solidFill>
                  <a:srgbClr val="FFFFFF"/>
                </a:solidFill>
                <a:latin typeface="Montserrat ExtraBold" pitchFamily="50" charset="-52"/>
              </a:rPr>
              <a:t>прозвали «летающим танком». Самолет был найден в лесах Карелии отрядом красных следопытов уже после войны. Он был полностью отремонтирован и поднят на постамент 7 мая 1975 года. Установлен на пересечении проспекта Кирова и улицы Московское шоссе</a:t>
            </a:r>
            <a:r>
              <a:rPr lang="ru-RU" sz="2400" b="1" dirty="0">
                <a:solidFill>
                  <a:srgbClr val="FFFFFF"/>
                </a:solidFill>
                <a:latin typeface="Montserrat ExtraBold" pitchFamily="50" charset="-52"/>
              </a:rPr>
              <a:t>. </a:t>
            </a:r>
            <a:endParaRPr lang="ru-RU" sz="2400" dirty="0">
              <a:latin typeface="Montserrat ExtraBold" pitchFamily="50" charset="-52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V="1">
            <a:off x="6350000" y="1095375"/>
            <a:ext cx="0" cy="64770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369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013" y="3090863"/>
            <a:ext cx="53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11425238" y="1119188"/>
            <a:ext cx="596900" cy="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H="1">
            <a:off x="6335713" y="5641975"/>
            <a:ext cx="609600" cy="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V="1">
            <a:off x="6354763" y="1119188"/>
            <a:ext cx="590550" cy="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11425238" y="5641975"/>
            <a:ext cx="606425" cy="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2031663" y="5008563"/>
            <a:ext cx="0" cy="64770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V="1">
            <a:off x="12031663" y="1098550"/>
            <a:ext cx="0" cy="644525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350000" y="5008563"/>
            <a:ext cx="0" cy="647700"/>
          </a:xfrm>
          <a:prstGeom prst="line">
            <a:avLst/>
          </a:prstGeom>
          <a:ln w="38100">
            <a:solidFill>
              <a:srgbClr val="4D60B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F8E"/>
            </a:gs>
            <a:gs pos="17000">
              <a:srgbClr val="B2C8F4">
                <a:alpha val="0"/>
                <a:lumMod val="0"/>
                <a:lumOff val="10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762250" y="-130175"/>
            <a:ext cx="1213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EAEAEA"/>
                </a:solidFill>
                <a:latin typeface="Montserrat Black" pitchFamily="50" charset="-52"/>
              </a:rPr>
              <a:t>Солдат Победы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008438" y="249238"/>
            <a:ext cx="5421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774"/>
                </a:solidFill>
                <a:latin typeface="Montserrat ExtraBold" pitchFamily="50" charset="-52"/>
              </a:rPr>
              <a:t>Солдат Победы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088" t="-116" r="23382" b="116"/>
          <a:stretch/>
        </p:blipFill>
        <p:spPr>
          <a:xfrm>
            <a:off x="8451850" y="1768475"/>
            <a:ext cx="3155950" cy="392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8250238" y="1593850"/>
            <a:ext cx="315912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11403013" y="1574800"/>
            <a:ext cx="0" cy="39433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>
            <a:off x="8269288" y="1593850"/>
            <a:ext cx="0" cy="38957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8250238" y="5473700"/>
            <a:ext cx="3170237" cy="269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>
            <a:off x="7550150" y="5473700"/>
            <a:ext cx="719138" cy="476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 flipV="1">
            <a:off x="7562850" y="5461000"/>
            <a:ext cx="0" cy="74453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 flipH="1">
            <a:off x="7550150" y="6205538"/>
            <a:ext cx="73977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8269288" y="5211763"/>
            <a:ext cx="0" cy="10064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84200" y="1001713"/>
            <a:ext cx="5511800" cy="5297487"/>
          </a:xfrm>
          <a:prstGeom prst="rect">
            <a:avLst/>
          </a:prstGeom>
          <a:gradFill>
            <a:gsLst>
              <a:gs pos="0">
                <a:srgbClr val="002774"/>
              </a:gs>
              <a:gs pos="22000">
                <a:schemeClr val="accent1">
                  <a:lumMod val="75000"/>
                </a:schemeClr>
              </a:gs>
              <a:gs pos="100000">
                <a:srgbClr val="A0B8E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8" name="TextBox 68"/>
          <p:cNvSpPr txBox="1">
            <a:spLocks noChangeArrowheads="1"/>
          </p:cNvSpPr>
          <p:nvPr/>
        </p:nvSpPr>
        <p:spPr bwMode="auto">
          <a:xfrm>
            <a:off x="979488" y="1762125"/>
            <a:ext cx="471646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Montserrat ExtraBold" pitchFamily="50" charset="-52"/>
              </a:rPr>
              <a:t>Открыт 9 мая 1995 года в честь 50-летия Победы. На памятнике расположена стена с именами жителей Кировского района - Героев Советского Союза. Памятник находится у одного из входов в парк 50-летия Октября, более известный как парк металлургов. Это место встречи поколений. Проходя мимо памятника, каждый может почтить память героев.</a:t>
            </a:r>
          </a:p>
        </p:txBody>
      </p:sp>
      <p:sp>
        <p:nvSpPr>
          <p:cNvPr id="16399" name="TextBox 69"/>
          <p:cNvSpPr txBox="1">
            <a:spLocks noChangeArrowheads="1"/>
          </p:cNvSpPr>
          <p:nvPr/>
        </p:nvSpPr>
        <p:spPr bwMode="auto">
          <a:xfrm>
            <a:off x="979488" y="1103313"/>
            <a:ext cx="40243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chemeClr val="bg1"/>
                </a:solidFill>
                <a:latin typeface="Montserrat Black" pitchFamily="50" charset="-52"/>
              </a:rPr>
              <a:t>Информация</a:t>
            </a:r>
          </a:p>
        </p:txBody>
      </p:sp>
      <p:cxnSp>
        <p:nvCxnSpPr>
          <p:cNvPr id="72" name="Прямая соединительная линия 71"/>
          <p:cNvCxnSpPr>
            <a:cxnSpLocks/>
          </p:cNvCxnSpPr>
          <p:nvPr/>
        </p:nvCxnSpPr>
        <p:spPr>
          <a:xfrm>
            <a:off x="1071563" y="1695450"/>
            <a:ext cx="9794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243638" y="1019175"/>
            <a:ext cx="439737" cy="422275"/>
          </a:xfrm>
          <a:prstGeom prst="rect">
            <a:avLst/>
          </a:prstGeom>
          <a:solidFill>
            <a:srgbClr val="3C4B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38875" y="1550988"/>
            <a:ext cx="444500" cy="422275"/>
          </a:xfrm>
          <a:prstGeom prst="rect">
            <a:avLst/>
          </a:prstGeom>
          <a:solidFill>
            <a:srgbClr val="4C5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38875" y="2084388"/>
            <a:ext cx="444500" cy="422275"/>
          </a:xfrm>
          <a:prstGeom prst="rect">
            <a:avLst/>
          </a:prstGeom>
          <a:solidFill>
            <a:srgbClr val="718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248400" y="2617788"/>
            <a:ext cx="444500" cy="422275"/>
          </a:xfrm>
          <a:prstGeom prst="rect">
            <a:avLst/>
          </a:prstGeom>
          <a:solidFill>
            <a:srgbClr val="A4A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238875" y="3151188"/>
            <a:ext cx="444500" cy="422275"/>
          </a:xfrm>
          <a:prstGeom prst="rect">
            <a:avLst/>
          </a:prstGeom>
          <a:solidFill>
            <a:srgbClr val="DAD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238875" y="3679825"/>
            <a:ext cx="444500" cy="420688"/>
          </a:xfrm>
          <a:prstGeom prst="rect">
            <a:avLst/>
          </a:prstGeom>
          <a:solidFill>
            <a:srgbClr val="EF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238875" y="4213225"/>
            <a:ext cx="444500" cy="422275"/>
          </a:xfrm>
          <a:prstGeom prst="rect">
            <a:avLst/>
          </a:prstGeom>
          <a:solidFill>
            <a:srgbClr val="F9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238875" y="4745038"/>
            <a:ext cx="444500" cy="422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>
                <a:alpha val="0"/>
                <a:lumMod val="74000"/>
                <a:lumOff val="26000"/>
              </a:schemeClr>
            </a:gs>
            <a:gs pos="0">
              <a:srgbClr val="002060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B39BD63-215F-43E9-9D9A-F4B474AECD41}"/>
              </a:ext>
            </a:extLst>
          </p:cNvPr>
          <p:cNvSpPr/>
          <p:nvPr/>
        </p:nvSpPr>
        <p:spPr>
          <a:xfrm>
            <a:off x="7511142" y="640080"/>
            <a:ext cx="4389121" cy="5329646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355EA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2A4F25C-8046-4C29-B3F8-1FA2568E558D}"/>
              </a:ext>
            </a:extLst>
          </p:cNvPr>
          <p:cNvSpPr/>
          <p:nvPr/>
        </p:nvSpPr>
        <p:spPr>
          <a:xfrm>
            <a:off x="495300" y="268851"/>
            <a:ext cx="6004561" cy="1912645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355EA9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05738" y="1089915"/>
            <a:ext cx="3890962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-52"/>
                <a:cs typeface="+mn-cs"/>
              </a:rPr>
              <a:t>Памятник располагается около фонтана на улице Осипенко.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-52"/>
                <a:cs typeface="+mn-cs"/>
              </a:rPr>
              <a:t>На постаменте установлена табличка со  стихами: «Им выпала особая дорога, война вас не считала за детей а Родина с вас спрашивала строго». Памятник был открыт 12 июня 1996 года.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74F975-72A6-4E5E-AA1A-11020650529E}"/>
              </a:ext>
            </a:extLst>
          </p:cNvPr>
          <p:cNvSpPr txBox="1"/>
          <p:nvPr/>
        </p:nvSpPr>
        <p:spPr>
          <a:xfrm>
            <a:off x="769620" y="453406"/>
            <a:ext cx="5172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Памятник «Несовершеннолетним труженикам тыла 1941 - 1945 гг. благодарная Самара»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40DF3D-EDDD-4948-A373-AE036D16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402848"/>
            <a:ext cx="6004561" cy="399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962698B-81C9-44D7-9A73-3E6E7A9AF7C4}"/>
              </a:ext>
            </a:extLst>
          </p:cNvPr>
          <p:cNvCxnSpPr/>
          <p:nvPr/>
        </p:nvCxnSpPr>
        <p:spPr>
          <a:xfrm flipV="1">
            <a:off x="7276012" y="268851"/>
            <a:ext cx="0" cy="723926"/>
          </a:xfrm>
          <a:prstGeom prst="line">
            <a:avLst/>
          </a:prstGeom>
          <a:ln w="57150">
            <a:solidFill>
              <a:srgbClr val="355EA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C472ED5-1515-4579-96BD-C193547353C4}"/>
              </a:ext>
            </a:extLst>
          </p:cNvPr>
          <p:cNvCxnSpPr>
            <a:cxnSpLocks/>
          </p:cNvCxnSpPr>
          <p:nvPr/>
        </p:nvCxnSpPr>
        <p:spPr>
          <a:xfrm>
            <a:off x="7276012" y="294977"/>
            <a:ext cx="705394" cy="0"/>
          </a:xfrm>
          <a:prstGeom prst="line">
            <a:avLst/>
          </a:prstGeom>
          <a:ln w="57150">
            <a:solidFill>
              <a:srgbClr val="355EA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8CC8C1A2-2D67-4746-81A3-F84D4819FEE7}"/>
              </a:ext>
            </a:extLst>
          </p:cNvPr>
          <p:cNvCxnSpPr>
            <a:cxnSpLocks/>
          </p:cNvCxnSpPr>
          <p:nvPr/>
        </p:nvCxnSpPr>
        <p:spPr>
          <a:xfrm>
            <a:off x="11644448" y="6101531"/>
            <a:ext cx="386443" cy="0"/>
          </a:xfrm>
          <a:prstGeom prst="line">
            <a:avLst/>
          </a:prstGeom>
          <a:ln w="5715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BAF271E-C3B2-4DE0-AA1A-CDA5D3CFEC6C}"/>
              </a:ext>
            </a:extLst>
          </p:cNvPr>
          <p:cNvCxnSpPr>
            <a:cxnSpLocks/>
          </p:cNvCxnSpPr>
          <p:nvPr/>
        </p:nvCxnSpPr>
        <p:spPr>
          <a:xfrm>
            <a:off x="12043954" y="5682343"/>
            <a:ext cx="0" cy="445314"/>
          </a:xfrm>
          <a:prstGeom prst="line">
            <a:avLst/>
          </a:prstGeom>
          <a:ln w="5715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96013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355EA9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96013" y="0"/>
            <a:ext cx="5995987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3000">
                <a:srgbClr val="D3DEF1"/>
              </a:gs>
              <a:gs pos="66660">
                <a:srgbClr val="ABC0E4"/>
              </a:gs>
              <a:gs pos="86000">
                <a:srgbClr val="8E9ACE"/>
              </a:gs>
              <a:gs pos="100000">
                <a:srgbClr val="34417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01625" y="152619"/>
            <a:ext cx="49570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Памятник, посвященный памяти шоферов, погибших в годы Великой Отечественной войны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 </a:t>
            </a: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301625" y="2517081"/>
            <a:ext cx="5338763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-52"/>
              </a:rPr>
              <a:t>Легендарный автомобиль завода имени Сталина - "ЗиС-5" - установлен на постаменте. Такой автомобиль в годы Великой Отечественной был одним из основных транспортных средств Красной Армии. Располагается на перекрестке улиц ХХII Партсъезда и Красных Коммунаров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-52"/>
              </a:rPr>
              <a:t>.</a:t>
            </a:r>
            <a:endParaRPr lang="ru-RU" sz="2200" b="1" dirty="0">
              <a:solidFill>
                <a:schemeClr val="bg1">
                  <a:lumMod val="95000"/>
                </a:schemeClr>
              </a:solidFill>
              <a:latin typeface="Montserrat ExtraBold" panose="00000900000000000000" pitchFamily="2" charset="-52"/>
            </a:endParaRPr>
          </a:p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-52"/>
              </a:rPr>
              <a:t/>
            </a:r>
            <a:br>
              <a:rPr lang="ru-RU" sz="2200" b="1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-52"/>
              </a:rPr>
            </a:br>
            <a:endParaRPr lang="ru-RU" sz="2200" b="1" dirty="0">
              <a:solidFill>
                <a:schemeClr val="bg1">
                  <a:lumMod val="95000"/>
                </a:schemeClr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2539" name="Picture 11" descr="wIoOmgGC7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637" y="1199059"/>
            <a:ext cx="5138737" cy="4071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44066A7-026E-4CB3-80F4-F6C3AC83BB83}"/>
              </a:ext>
            </a:extLst>
          </p:cNvPr>
          <p:cNvCxnSpPr>
            <a:cxnSpLocks/>
          </p:cNvCxnSpPr>
          <p:nvPr/>
        </p:nvCxnSpPr>
        <p:spPr>
          <a:xfrm>
            <a:off x="394174" y="2243482"/>
            <a:ext cx="794546" cy="2018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71DFF38-607D-4C2A-8FEA-EDE21A6C1C84}"/>
              </a:ext>
            </a:extLst>
          </p:cNvPr>
          <p:cNvCxnSpPr/>
          <p:nvPr/>
        </p:nvCxnSpPr>
        <p:spPr>
          <a:xfrm flipV="1">
            <a:off x="6458449" y="1018902"/>
            <a:ext cx="0" cy="509452"/>
          </a:xfrm>
          <a:prstGeom prst="line">
            <a:avLst/>
          </a:prstGeom>
          <a:ln w="5715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ED948B8-8DA0-4092-8D68-D16EBD7C8FC1}"/>
              </a:ext>
            </a:extLst>
          </p:cNvPr>
          <p:cNvCxnSpPr>
            <a:cxnSpLocks/>
          </p:cNvCxnSpPr>
          <p:nvPr/>
        </p:nvCxnSpPr>
        <p:spPr>
          <a:xfrm>
            <a:off x="6427967" y="1027611"/>
            <a:ext cx="508410" cy="0"/>
          </a:xfrm>
          <a:prstGeom prst="line">
            <a:avLst/>
          </a:prstGeom>
          <a:ln w="5715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50B388F-BD8C-41BE-9EBA-6770972D8BE1}"/>
              </a:ext>
            </a:extLst>
          </p:cNvPr>
          <p:cNvCxnSpPr/>
          <p:nvPr/>
        </p:nvCxnSpPr>
        <p:spPr>
          <a:xfrm flipV="1">
            <a:off x="11944864" y="4937770"/>
            <a:ext cx="0" cy="509452"/>
          </a:xfrm>
          <a:prstGeom prst="line">
            <a:avLst/>
          </a:prstGeom>
          <a:ln w="5715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D9088F1-56C8-498C-A075-A52F28AFFB00}"/>
              </a:ext>
            </a:extLst>
          </p:cNvPr>
          <p:cNvCxnSpPr>
            <a:cxnSpLocks/>
          </p:cNvCxnSpPr>
          <p:nvPr/>
        </p:nvCxnSpPr>
        <p:spPr>
          <a:xfrm flipH="1">
            <a:off x="11435411" y="5434159"/>
            <a:ext cx="536971" cy="0"/>
          </a:xfrm>
          <a:prstGeom prst="line">
            <a:avLst/>
          </a:prstGeom>
          <a:ln w="57150">
            <a:solidFill>
              <a:srgbClr val="3C457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2000">
              <a:srgbClr val="AABFE4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B53DF2-C5FB-4846-A277-DA9EDEBEC246}"/>
              </a:ext>
            </a:extLst>
          </p:cNvPr>
          <p:cNvSpPr/>
          <p:nvPr/>
        </p:nvSpPr>
        <p:spPr>
          <a:xfrm>
            <a:off x="489086" y="365760"/>
            <a:ext cx="5040921" cy="1156674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3862A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9CD84BB-B2E5-4DCB-93A3-AFAF0E1AD39F}"/>
              </a:ext>
            </a:extLst>
          </p:cNvPr>
          <p:cNvSpPr/>
          <p:nvPr/>
        </p:nvSpPr>
        <p:spPr>
          <a:xfrm>
            <a:off x="6281602" y="270512"/>
            <a:ext cx="5421312" cy="6195603"/>
          </a:xfrm>
          <a:prstGeom prst="roundRect">
            <a:avLst/>
          </a:prstGeom>
          <a:gradFill>
            <a:gsLst>
              <a:gs pos="0">
                <a:srgbClr val="002060"/>
              </a:gs>
              <a:gs pos="100000">
                <a:srgbClr val="5780C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800963" y="575797"/>
            <a:ext cx="5421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Фонтан «Парус»</a:t>
            </a:r>
          </a:p>
        </p:txBody>
      </p:sp>
      <p:sp>
        <p:nvSpPr>
          <p:cNvPr id="18446" name="TextBox 69"/>
          <p:cNvSpPr txBox="1">
            <a:spLocks noChangeArrowheads="1"/>
          </p:cNvSpPr>
          <p:nvPr/>
        </p:nvSpPr>
        <p:spPr bwMode="auto">
          <a:xfrm>
            <a:off x="6766347" y="588696"/>
            <a:ext cx="4024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Montserrat Black" pitchFamily="50" charset="-52"/>
              </a:rPr>
              <a:t>Информация</a:t>
            </a:r>
          </a:p>
        </p:txBody>
      </p:sp>
      <p:sp>
        <p:nvSpPr>
          <p:cNvPr id="18447" name="TextBox 68"/>
          <p:cNvSpPr txBox="1">
            <a:spLocks noChangeArrowheads="1"/>
          </p:cNvSpPr>
          <p:nvPr/>
        </p:nvSpPr>
        <p:spPr bwMode="auto">
          <a:xfrm>
            <a:off x="6766347" y="1522433"/>
            <a:ext cx="418032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Фонтан был открыт в 1986 году недалеко от речного вокзала.</a:t>
            </a:r>
          </a:p>
          <a:p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Одной из особенностей этого фонтана считается количество струй, расположенных в нем. Считается, что их </a:t>
            </a:r>
            <a:r>
              <a:rPr lang="ru-RU" sz="20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620 штук 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– по числу юнг, которые погибли в Великой Отечественной войне. Этот фонтан является эмблемой Самары и одним из символов города. </a:t>
            </a:r>
          </a:p>
        </p:txBody>
      </p:sp>
      <p:pic>
        <p:nvPicPr>
          <p:cNvPr id="18449" name="Picture 17" descr="bIqLD3mEN2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75" y="2237949"/>
            <a:ext cx="5081587" cy="381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5343E84-F06C-46F2-9DC6-83EE6DC3C462}"/>
              </a:ext>
            </a:extLst>
          </p:cNvPr>
          <p:cNvCxnSpPr>
            <a:cxnSpLocks/>
          </p:cNvCxnSpPr>
          <p:nvPr/>
        </p:nvCxnSpPr>
        <p:spPr>
          <a:xfrm flipV="1">
            <a:off x="274320" y="2037806"/>
            <a:ext cx="0" cy="496389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7D26098-3413-484D-B440-936E92BD0016}"/>
              </a:ext>
            </a:extLst>
          </p:cNvPr>
          <p:cNvCxnSpPr>
            <a:cxnSpLocks/>
          </p:cNvCxnSpPr>
          <p:nvPr/>
        </p:nvCxnSpPr>
        <p:spPr>
          <a:xfrm flipH="1">
            <a:off x="248194" y="2050869"/>
            <a:ext cx="539706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A89984C-84B6-4986-8BD6-727396EBF279}"/>
              </a:ext>
            </a:extLst>
          </p:cNvPr>
          <p:cNvCxnSpPr>
            <a:cxnSpLocks/>
          </p:cNvCxnSpPr>
          <p:nvPr/>
        </p:nvCxnSpPr>
        <p:spPr>
          <a:xfrm>
            <a:off x="5016136" y="6283236"/>
            <a:ext cx="75764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3B877B3-27EC-42A0-84CB-69F5BEF5F965}"/>
              </a:ext>
            </a:extLst>
          </p:cNvPr>
          <p:cNvCxnSpPr>
            <a:cxnSpLocks/>
          </p:cNvCxnSpPr>
          <p:nvPr/>
        </p:nvCxnSpPr>
        <p:spPr>
          <a:xfrm flipV="1">
            <a:off x="5747657" y="5512527"/>
            <a:ext cx="0" cy="78377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1621514-9478-4E4F-AE77-03B86FE05307}"/>
              </a:ext>
            </a:extLst>
          </p:cNvPr>
          <p:cNvSpPr/>
          <p:nvPr/>
        </p:nvSpPr>
        <p:spPr>
          <a:xfrm>
            <a:off x="6897189" y="0"/>
            <a:ext cx="5357584" cy="6858000"/>
          </a:xfrm>
          <a:prstGeom prst="rect">
            <a:avLst/>
          </a:prstGeom>
          <a:gradFill flip="none" rotWithShape="1">
            <a:gsLst>
              <a:gs pos="3000">
                <a:srgbClr val="305598"/>
              </a:gs>
              <a:gs pos="51000">
                <a:srgbClr val="AABFE4">
                  <a:alpha val="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9D2642-0AD4-418E-B3E4-8D7247B106D2}"/>
              </a:ext>
            </a:extLst>
          </p:cNvPr>
          <p:cNvSpPr/>
          <p:nvPr/>
        </p:nvSpPr>
        <p:spPr>
          <a:xfrm>
            <a:off x="0" y="0"/>
            <a:ext cx="6897189" cy="6858000"/>
          </a:xfrm>
          <a:prstGeom prst="rect">
            <a:avLst/>
          </a:prstGeom>
          <a:solidFill>
            <a:srgbClr val="305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378156" y="467851"/>
            <a:ext cx="57083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Памятник </a:t>
            </a:r>
            <a:r>
              <a:rPr lang="ru-RU" sz="2800" b="1" dirty="0" err="1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Санфировой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-52"/>
              </a:rPr>
              <a:t> Ольге Александровне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1401" y="1012954"/>
            <a:ext cx="468312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-52"/>
              </a:rPr>
              <a:t>Памятник был открыт у Дома Молодежи в 1985 году.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-52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-52"/>
              </a:rPr>
              <a:t>Капитан гвардии Ольга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-52"/>
              </a:rPr>
              <a:t>Санфирова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-52"/>
              </a:rPr>
              <a:t> совершила 630 боевых ночных вылетов на уничтожение живой силы и укреплений противника с боевым налетом 875 часов, сбросила на противника 77 тонн авиабомб. Эскадрилья под ее командованием совершила 3270 боевых вылетов.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-52"/>
              </a:rPr>
            </a:br>
            <a:endParaRPr lang="ru-RU" sz="2200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6BFC83-3533-4BB3-9F3F-488D76F1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5" y="2111442"/>
            <a:ext cx="5415220" cy="406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7165514-90CD-4E76-91D4-9B51E7442B1F}"/>
              </a:ext>
            </a:extLst>
          </p:cNvPr>
          <p:cNvCxnSpPr>
            <a:cxnSpLocks/>
          </p:cNvCxnSpPr>
          <p:nvPr/>
        </p:nvCxnSpPr>
        <p:spPr>
          <a:xfrm flipH="1" flipV="1">
            <a:off x="416922" y="1863106"/>
            <a:ext cx="3265" cy="307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66277B-338E-41F5-A611-FCC91D48D186}"/>
              </a:ext>
            </a:extLst>
          </p:cNvPr>
          <p:cNvCxnSpPr>
            <a:cxnSpLocks/>
          </p:cNvCxnSpPr>
          <p:nvPr/>
        </p:nvCxnSpPr>
        <p:spPr>
          <a:xfrm>
            <a:off x="400744" y="1893200"/>
            <a:ext cx="2705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48D6485-504C-4AFD-8C7D-6022DE4EBEA8}"/>
              </a:ext>
            </a:extLst>
          </p:cNvPr>
          <p:cNvCxnSpPr>
            <a:cxnSpLocks/>
          </p:cNvCxnSpPr>
          <p:nvPr/>
        </p:nvCxnSpPr>
        <p:spPr>
          <a:xfrm flipV="1">
            <a:off x="420187" y="6172857"/>
            <a:ext cx="0" cy="28092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9A8C352-37AB-407B-8AC8-662D8D6FAF48}"/>
              </a:ext>
            </a:extLst>
          </p:cNvPr>
          <p:cNvCxnSpPr>
            <a:cxnSpLocks/>
          </p:cNvCxnSpPr>
          <p:nvPr/>
        </p:nvCxnSpPr>
        <p:spPr>
          <a:xfrm>
            <a:off x="6019040" y="1893200"/>
            <a:ext cx="2986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4D80E46-1A5D-4B26-A7FE-DAE29A2225E7}"/>
              </a:ext>
            </a:extLst>
          </p:cNvPr>
          <p:cNvCxnSpPr>
            <a:cxnSpLocks/>
          </p:cNvCxnSpPr>
          <p:nvPr/>
        </p:nvCxnSpPr>
        <p:spPr>
          <a:xfrm>
            <a:off x="387681" y="6446311"/>
            <a:ext cx="296636" cy="74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630C5A68-4637-4D2D-96DF-B3F178FE16EF}"/>
              </a:ext>
            </a:extLst>
          </p:cNvPr>
          <p:cNvCxnSpPr>
            <a:cxnSpLocks/>
          </p:cNvCxnSpPr>
          <p:nvPr/>
        </p:nvCxnSpPr>
        <p:spPr>
          <a:xfrm flipH="1" flipV="1">
            <a:off x="6045166" y="6453779"/>
            <a:ext cx="290108" cy="14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620903FB-9520-44B3-9EF0-7CE6C815B165}"/>
              </a:ext>
            </a:extLst>
          </p:cNvPr>
          <p:cNvCxnSpPr>
            <a:cxnSpLocks/>
          </p:cNvCxnSpPr>
          <p:nvPr/>
        </p:nvCxnSpPr>
        <p:spPr>
          <a:xfrm flipV="1">
            <a:off x="6320953" y="6159794"/>
            <a:ext cx="0" cy="307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30648CA6-A075-4EAF-A9E2-91CD27BD6590}"/>
              </a:ext>
            </a:extLst>
          </p:cNvPr>
          <p:cNvCxnSpPr>
            <a:cxnSpLocks/>
          </p:cNvCxnSpPr>
          <p:nvPr/>
        </p:nvCxnSpPr>
        <p:spPr>
          <a:xfrm flipV="1">
            <a:off x="6307890" y="1863106"/>
            <a:ext cx="0" cy="307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457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3C4574"/>
          </a:solidFill>
        </a:ln>
      </a:spPr>
      <a:bodyPr/>
      <a:lstStyle/>
      <a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627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Самарские памятники посвященные Великой Отечественной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 Шурдуков</dc:creator>
  <cp:lastModifiedBy>Пользователь Windows</cp:lastModifiedBy>
  <cp:revision>48</cp:revision>
  <dcterms:created xsi:type="dcterms:W3CDTF">2020-05-22T16:01:21Z</dcterms:created>
  <dcterms:modified xsi:type="dcterms:W3CDTF">2024-04-05T06:18:07Z</dcterms:modified>
</cp:coreProperties>
</file>